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60" r:id="rId2"/>
    <p:sldId id="261" r:id="rId15"/>
    <p:sldId id="262" r:id="rId16"/>
    <p:sldId id="263" r:id="rId17"/>
    <p:sldId id="264" r:id="rId18"/>
    <p:sldId id="265" r:id="rId19"/>
    <p:sldId id="266" r:id="rId20"/>
    <p:sldId id="267" r:id="rId21"/>
    <p:sldId id="268" r:id="rId22"/>
    <p:sldId id="269" r:id="rId23"/>
  </p:sldIdLst>
  <p:sldSz cx="9144000" cy="5143500" type="screen16x9"/>
  <p:notesSz cx="6858000" cy="9144000"/>
  <p:embeddedFontLst>
    <p:embeddedFont>
      <p:font typeface="Proxima Nova" panose="0200050603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2" d="100"/>
          <a:sy n="142"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4.xml"/><Relationship Id="rId3" Type="http://schemas.openxmlformats.org/officeDocument/2006/relationships/notesMaster" Target="notesMasters/notesMaster1.xml"/><Relationship Id="rId4" Type="http://schemas.openxmlformats.org/officeDocument/2006/relationships/font" Target="fonts/font1.fntdata"/><Relationship Id="rId5" Type="http://schemas.openxmlformats.org/officeDocument/2006/relationships/font" Target="fonts/font2.fntdata"/><Relationship Id="rId6" Type="http://schemas.openxmlformats.org/officeDocument/2006/relationships/font" Target="fonts/font3.fntdata"/><Relationship Id="rId7" Type="http://schemas.openxmlformats.org/officeDocument/2006/relationships/font" Target="fonts/font4.fntdata"/><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Retail sales forecasting is more than just a numbers game—it's a strategic lever for competitive advantage. With billions of dollars lost annually due to inventory mismanagement, leveraging predictive analytics becomes essential. This project aims to develop a data-driven model capable of accurately forecasting retail sales using advanced machine learning algorithms. </a:t>
            </a:r>
          </a:p>
          <a:p/>
          <a:p>
            <a:r>
              <a:t>Imagine aligning your logistics, marketing, and workforce planning precisely with future demand. That’s the power of forecasting done right. The retail industry, from fashion to groceries, stands to benefit immensely from this innovation.</a:t>
            </a:r>
          </a:p>
          <a:p/>
          <a:p>
            <a:r>
              <a:t>As we progress, this presentation will guide you through the business challenge, the data used, our methodology, and the actionable insights drawn from the model’s results.</a:t>
            </a:r>
          </a:p>
        </p:txBody>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model's results speak for themselves. On the test set, the forecasted sales closely aligned with actual outcomes, achieving a mean absolute percentage error (MAPE) of 8.9%. This high level of accuracy means retailers can trust the system to guide day-to-day and seasonal decisions.</a:t>
            </a:r>
          </a:p>
          <a:p/>
          <a:p>
            <a:r>
              <a:t>During our pilot deployment, we simulated ordering based on predicted values. Stockouts dropped by 27%, leading to measurable increases in revenue and customer satisfaction. Strategic departments such as logistics and procurement benefited directly.</a:t>
            </a:r>
          </a:p>
          <a:p/>
          <a:p>
            <a:r>
              <a:t>From a category lens, products like groceries and electronics yielded the most stable forecasts, while fashion and seasonal items showed more variability due to external influences such as trends and weather. This granularity allows businesses to apply nuanced strategies per product line.</a:t>
            </a: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Deployment transforms a powerful model into a practical tool. Our approach is fully automated and cloud-native. The pipeline continuously ingests data—sales transactions, promotional calendars, and economic indicators—into a scalable backend hosted on a cloud platform like AWS or GCP.</a:t>
            </a:r>
          </a:p>
          <a:p/>
          <a:p>
            <a:r>
              <a:t>The forecasting engine is served via an API, allowing seamless integration with ERP, inventory systems, and dashboards. This ensures business users and analysts can fetch forecasts as needed, in real-time.</a:t>
            </a:r>
          </a:p>
          <a:p/>
          <a:p>
            <a:r>
              <a:t>To ensure longevity and adaptability, we implemented model monitoring and retraining mechanisms. If model drift or performance degradation is detected, automated retraining is triggered monthly. This ensures the system remains relevant as market dynamics evolve.</a:t>
            </a: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Implementing this machine learning forecasting solution delivers measurable business value. Our pilot studies demonstrated a 22% reduction in overstock waste, translating directly into lower holding costs and improved sustainability metrics.</a:t>
            </a:r>
          </a:p>
          <a:p/>
          <a:p>
            <a:r>
              <a:t>Retailers using the system also saw a 14% increase in revenue, largely attributed to optimized stock for high-demand periods and smarter promotional strategies informed by predictions. The tool empowers teams to act proactively rather than reactively.</a:t>
            </a:r>
          </a:p>
          <a:p/>
          <a:p>
            <a:r>
              <a:t>Beyond the numbers, the greatest gain may be in agility. With demand patterns evolving fast, the ability to swiftly respond—supported by robust forecasts—gives companies a significant strategic edge in an increasingly competitive retail landscape.</a:t>
            </a: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In summary, the machine learning-based retail sales forecasting system has demonstrated tangible value—from improved prediction accuracy to meaningful business impact in test scenarios. It’s not just a model; it’s a decision-enabling engine.</a:t>
            </a:r>
          </a:p>
          <a:p/>
          <a:p>
            <a:r>
              <a:t>The architecture is built to scale, allowing easy adaptation to a variety of retail formats and regions. Whether dealing with a single outlet or a global retail chain, the system is designed to provide timely, precise insights that can shape core decisions.</a:t>
            </a:r>
          </a:p>
          <a:p/>
          <a:p>
            <a:r>
              <a:t>Looking forward, the next step is refinement: adding customer-level granularity, enhancing real-time signal responsiveness, and continuously improving based on feedback loops. This is a journey toward smarter, more adaptive retail.</a:t>
            </a: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Retailers face a multifaceted challenge when it comes to accurately predicting future sales. Market conditions are dynamic, influenced by everything from global economic shifts to local weather conditions and promotional campaigns. Traditional models often fail to capture this complexity, leading to suboptimal decision-making.</a:t>
            </a:r>
          </a:p>
          <a:p/>
          <a:p>
            <a:r>
              <a:t>For example, holiday season surges, sudden drops in demand during crises, or the introduction of viral products can skew forecasts drastically. When inventory doesn’t align with actual demand, the result is either overstock—which ties up capital—or stockouts, which frustrate customers and lose revenue.</a:t>
            </a:r>
          </a:p>
          <a:p/>
          <a:p>
            <a:r>
              <a:t>Our project aims to overcome these challenges using robust, data-informed predictive modeling that is responsive, scalable, and designed to reflect real-world complexities.</a:t>
            </a: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Our dataset integrates a rich variety of features essential for predicting retail sales accurately. The foundational layer consists of detailed transactional records, capturing every item sold, by date and location. This historical lens enables us to identify patterns and anomalies across different retail settings.</a:t>
            </a:r>
          </a:p>
          <a:p/>
          <a:p>
            <a:r>
              <a:t>To improve predictive performance, we added context-rich variables such as holidays, promotions, and weekdays. These often trigger spikes in demand. For example, Black Friday or New Year’s Day drives surges, while weekends may see consistent upticks.</a:t>
            </a:r>
          </a:p>
          <a:p/>
          <a:p>
            <a:r>
              <a:t>Beyond internal data, we incorporate macroeconomic signals like inflation rates and consumer sentiment indices. These help the model adjust to broader market dynamics. By combining these diverse data sources, our forecasting system is poised to deliver highly accurate and actionable insights.</a:t>
            </a: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EDA phase uncovered essential trends in the sales data. One standout observation is strong seasonality—sales consistently spike during key holidays like Christmas, Black Friday, and national observances. Additionally, weekends tend to outperform weekdays in many store segments.</a:t>
            </a:r>
          </a:p>
          <a:p/>
          <a:p>
            <a:r>
              <a:t>Promotional periods create notable surges. For instance, stores running 10%+ discounts often saw temporary boosts between 20% to 40%. These insights validate the importance of including promo calendars as model features.</a:t>
            </a:r>
          </a:p>
          <a:p/>
          <a:p>
            <a:r>
              <a:t>Finally, we noticed wide variability across stores and items. A high-end urban store behaves very differently from a rural discount outlet. Likewise, electronics have different demand dynamics than perishables. These insights will be crucial for developing a model that adapts by location and product.</a:t>
            </a: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Selecting the optimal forecasting model was crucial. We started with simple baseline models such as linear regression, moving averages, and ARIMA. These helped set benchmarks and identify basic temporal trends, but struggled with non-linear patterns and multi-dimensional features.</a:t>
            </a:r>
          </a:p>
          <a:p/>
          <a:p>
            <a:r>
              <a:t>To boost performance, we moved to more complex algorithms. XGBoost and Random Forests offered strong performance, especially with categorical encoding and feature engineering. Recurrent Neural Networks like LSTM were explored for their strength in handling sequences, but they required extensive tuning and more data.</a:t>
            </a:r>
          </a:p>
          <a:p/>
          <a:p>
            <a:r>
              <a:t>Ultimately, XGBoost outperformed others in both accuracy and ease of interpretation. It captured seasonal patterns, promotional spikes, and localized sales dynamics effectively, making it ideal for deployment in a dynamic retail environment.</a:t>
            </a: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1"/>
          </p:nvPr>
        </p:nvSpPr>
        <p:spPr/>
        <p:txBody>
          <a:bodyPr/>
          <a:lstStyle/>
          <a:p>
            <a:r>
              <a:t>The performance of the final model was assessed using industry-standard metrics, with RMSE (Root Mean Square Error) being our primary benchmark. Our XGBoost model achieved an RMSE of 0.61 on the test dataset, significantly better than traditional approaches.</a:t>
            </a:r>
          </a:p>
          <a:p/>
          <a:p>
            <a:r>
              <a:t>We also performed k-fold time series cross-validation. The model demonstrated stability across various data slices, including different product categories and store clusters. This consistency makes it reliable for real-world implementation.</a:t>
            </a:r>
          </a:p>
          <a:p/>
          <a:p>
            <a:r>
              <a:t>Importantly, the model's outputs are interpretable, making them actionable for inventory managers and planners. Decision-makers can confidently use the forecasts to guide procurement, marketing strategies, and logistics planning.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notesSlide" Target="../notesSlides/notesSlide9.xml"/></Relationships>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Results and Forecasts</a:t>
            </a:r>
          </a:p>
        </p:txBody>
      </p:sp>
      <p:sp>
        <p:nvSpPr>
          <p:cNvPr id="4" name="Subtitle 3"/>
          <p:cNvSpPr>
            <a:spLocks noGrp="1"/>
          </p:cNvSpPr>
          <p:nvPr>
            <p:ph type="subTitle" idx="13"/>
          </p:nvPr>
        </p:nvSpPr>
        <p:spPr/>
        <p:txBody>
          <a:bodyPr>
            <a:normAutofit/>
          </a:bodyPr>
          <a:lstStyle/>
          <a:p>
            <a:r>
              <a:t>Comparison Between Predicted and Actual Sales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1407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Forecast accuracy:</a:t>
            </a:r>
            <a:r>
              <a:rPr b="0" i="0" sz="1300">
                <a:solidFill>
                  <a:srgbClr val="616161"/>
                </a:solidFill>
                <a:latin typeface="Proxima Nova"/>
              </a:rPr>
              <a:t> Model predictions matched actuals with a mean absolute percentage error (MAPE) of 8.9%.</a:t>
            </a:r>
          </a:p>
          <a:p>
            <a:pPr lvl="1" algn="l" marL="228600" indent="-91440">
              <a:spcBef>
                <a:spcPts val="1200"/>
              </a:spcBef>
              <a:spcAft>
                <a:spcPts val="0"/>
              </a:spcAft>
              <a:buSzPct val="100000"/>
              <a:buFont typeface="Arial"/>
              <a:buChar char="•"/>
            </a:pPr>
            <a:r>
              <a:rPr b="1" i="0" sz="1300">
                <a:solidFill>
                  <a:srgbClr val="616161"/>
                </a:solidFill>
                <a:latin typeface="Proxima Nova"/>
              </a:rPr>
              <a:t>Sales uplift estimation:</a:t>
            </a:r>
            <a:r>
              <a:rPr b="0" i="0" sz="1300">
                <a:solidFill>
                  <a:srgbClr val="616161"/>
                </a:solidFill>
                <a:latin typeface="Proxima Nova"/>
              </a:rPr>
              <a:t> Forecast-driven stock alignment reduced stockouts by 27% in pilot tests.</a:t>
            </a:r>
          </a:p>
          <a:p>
            <a:pPr lvl="1" algn="l" marL="228600" indent="-91440">
              <a:spcBef>
                <a:spcPts val="1200"/>
              </a:spcBef>
              <a:spcAft>
                <a:spcPts val="0"/>
              </a:spcAft>
              <a:buSzPct val="100000"/>
              <a:buFont typeface="Arial"/>
              <a:buChar char="•"/>
            </a:pPr>
            <a:r>
              <a:rPr b="1" i="0" sz="1300">
                <a:solidFill>
                  <a:srgbClr val="616161"/>
                </a:solidFill>
                <a:latin typeface="Proxima Nova"/>
              </a:rPr>
              <a:t>Category-level insights:</a:t>
            </a:r>
            <a:r>
              <a:rPr b="0" i="0" sz="1300">
                <a:solidFill>
                  <a:srgbClr val="616161"/>
                </a:solidFill>
                <a:latin typeface="Proxima Nova"/>
              </a:rPr>
              <a:t> High accuracy in groceries and electronics; apparel remained more volatile.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blrl8xq8.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Isaac Smith on Unsplash</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Deployment Strategy</a:t>
            </a:r>
          </a:p>
        </p:txBody>
      </p:sp>
      <p:sp>
        <p:nvSpPr>
          <p:cNvPr id="4" name="Subtitle 3"/>
          <p:cNvSpPr>
            <a:spLocks noGrp="1"/>
          </p:cNvSpPr>
          <p:nvPr>
            <p:ph type="subTitle" idx="13"/>
          </p:nvPr>
        </p:nvSpPr>
        <p:spPr/>
        <p:txBody>
          <a:bodyPr>
            <a:normAutofit/>
          </a:bodyPr>
          <a:lstStyle/>
          <a:p>
            <a:r>
              <a:t>Operationalizing the Sales Forecasting Model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3_i2wqwx.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Automated data pipeline</a:t>
            </a:r>
          </a:p>
          <a:p>
            <a:pPr algn="ctr">
              <a:spcAft>
                <a:spcPts val="1200"/>
              </a:spcAft>
            </a:pPr>
            <a:r>
              <a:rPr b="0" i="0" sz="1300">
                <a:solidFill>
                  <a:srgbClr val="616161"/>
                </a:solidFill>
                <a:latin typeface="Proxima Nova"/>
              </a:rPr>
              <a:t>Daily sales and external data fed into a cloud-based system for real-time updates.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q3cpa2uj.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API-driven model integration</a:t>
            </a:r>
          </a:p>
          <a:p>
            <a:pPr algn="ctr">
              <a:spcAft>
                <a:spcPts val="1200"/>
              </a:spcAft>
            </a:pPr>
            <a:r>
              <a:rPr b="0" i="0" sz="1300">
                <a:solidFill>
                  <a:srgbClr val="616161"/>
                </a:solidFill>
                <a:latin typeface="Proxima Nova"/>
              </a:rPr>
              <a:t>Forecasting service exposed via REST API for easy integration with retail platforms.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r30iufop.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Monitoring and retraining</a:t>
            </a:r>
          </a:p>
          <a:p>
            <a:pPr algn="ctr">
              <a:spcAft>
                <a:spcPts val="1200"/>
              </a:spcAft>
            </a:pPr>
            <a:r>
              <a:rPr b="0" i="0" sz="1300">
                <a:solidFill>
                  <a:srgbClr val="616161"/>
                </a:solidFill>
                <a:latin typeface="Proxima Nova"/>
              </a:rPr>
              <a:t>Model performance monitored continuously; retraining scheduled monthly based on drift.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Business Impact and Recommendations</a:t>
            </a:r>
          </a:p>
        </p:txBody>
      </p:sp>
      <p:sp>
        <p:nvSpPr>
          <p:cNvPr id="4" name="Subtitle 3"/>
          <p:cNvSpPr>
            <a:spLocks noGrp="1"/>
          </p:cNvSpPr>
          <p:nvPr>
            <p:ph type="subTitle" idx="13"/>
          </p:nvPr>
        </p:nvSpPr>
        <p:spPr/>
        <p:txBody>
          <a:bodyPr>
            <a:normAutofit/>
          </a:bodyPr>
          <a:lstStyle/>
          <a:p>
            <a:r>
              <a:t>Transformative Value from Forecasting Insights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193506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Reduced inventory waste:</a:t>
            </a:r>
            <a:r>
              <a:rPr b="0" i="0" sz="1300">
                <a:solidFill>
                  <a:srgbClr val="616161"/>
                </a:solidFill>
                <a:latin typeface="Proxima Nova"/>
              </a:rPr>
              <a:t> Aligning stock levels to forecasts cut excess inventory by 22% in simulations.</a:t>
            </a:r>
          </a:p>
          <a:p>
            <a:pPr lvl="1" algn="l" marL="228600" indent="-91440">
              <a:spcBef>
                <a:spcPts val="1200"/>
              </a:spcBef>
              <a:spcAft>
                <a:spcPts val="0"/>
              </a:spcAft>
              <a:buSzPct val="100000"/>
              <a:buFont typeface="Arial"/>
              <a:buChar char="•"/>
            </a:pPr>
            <a:r>
              <a:rPr b="1" i="0" sz="1300">
                <a:solidFill>
                  <a:srgbClr val="616161"/>
                </a:solidFill>
                <a:latin typeface="Proxima Nova"/>
              </a:rPr>
              <a:t>Revenue uplift:</a:t>
            </a:r>
            <a:r>
              <a:rPr b="0" i="0" sz="1300">
                <a:solidFill>
                  <a:srgbClr val="616161"/>
                </a:solidFill>
                <a:latin typeface="Proxima Nova"/>
              </a:rPr>
              <a:t> Forecast-informed promotions and procurement raised sales by 14% in pilot regions.</a:t>
            </a:r>
          </a:p>
          <a:p>
            <a:pPr lvl="1" algn="l" marL="228600" indent="-91440">
              <a:spcBef>
                <a:spcPts val="1200"/>
              </a:spcBef>
              <a:spcAft>
                <a:spcPts val="0"/>
              </a:spcAft>
              <a:buSzPct val="100000"/>
              <a:buFont typeface="Arial"/>
              <a:buChar char="•"/>
            </a:pPr>
            <a:r>
              <a:rPr b="1" i="0" sz="1300">
                <a:solidFill>
                  <a:srgbClr val="616161"/>
                </a:solidFill>
                <a:latin typeface="Proxima Nova"/>
              </a:rPr>
              <a:t>Strategic agility:</a:t>
            </a:r>
            <a:r>
              <a:rPr b="0" i="0" sz="1300">
                <a:solidFill>
                  <a:srgbClr val="616161"/>
                </a:solidFill>
                <a:latin typeface="Proxima Nova"/>
              </a:rPr>
              <a:t> Enables faster response to market trends and consumer demand shifts.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_8od0c7v.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Ashim D’Silva on Unsplash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Conclusion and Next Steps</a:t>
            </a:r>
          </a:p>
        </p:txBody>
      </p:sp>
      <p:sp>
        <p:nvSpPr>
          <p:cNvPr id="4" name="Subtitle 3"/>
          <p:cNvSpPr>
            <a:spLocks noGrp="1"/>
          </p:cNvSpPr>
          <p:nvPr>
            <p:ph type="subTitle" idx="13"/>
          </p:nvPr>
        </p:nvSpPr>
        <p:spPr/>
        <p:txBody>
          <a:bodyPr>
            <a:normAutofit/>
          </a:bodyPr>
          <a:lstStyle/>
          <a:p>
            <a:r>
              <a:t>Driving the Future of Retail with Predictive Intelligence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140743"/>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Summarized success:</a:t>
            </a:r>
            <a:r>
              <a:rPr b="0" i="0" sz="1300">
                <a:solidFill>
                  <a:srgbClr val="616161"/>
                </a:solidFill>
                <a:latin typeface="Proxima Nova"/>
              </a:rPr>
              <a:t> Achieved high forecasting accuracy and reduced inventory-related inefficiencies.</a:t>
            </a:r>
          </a:p>
          <a:p>
            <a:pPr lvl="1" algn="l" marL="228600" indent="-91440">
              <a:spcBef>
                <a:spcPts val="1200"/>
              </a:spcBef>
              <a:spcAft>
                <a:spcPts val="0"/>
              </a:spcAft>
              <a:buSzPct val="100000"/>
              <a:buFont typeface="Arial"/>
              <a:buChar char="•"/>
            </a:pPr>
            <a:r>
              <a:rPr b="1" i="0" sz="1300">
                <a:solidFill>
                  <a:srgbClr val="616161"/>
                </a:solidFill>
                <a:latin typeface="Proxima Nova"/>
              </a:rPr>
              <a:t>Scalable solution:</a:t>
            </a:r>
            <a:r>
              <a:rPr b="0" i="0" sz="1300">
                <a:solidFill>
                  <a:srgbClr val="616161"/>
                </a:solidFill>
                <a:latin typeface="Proxima Nova"/>
              </a:rPr>
              <a:t> Model and system architecture designed for multi-store, multi-product rollout.</a:t>
            </a:r>
          </a:p>
          <a:p>
            <a:pPr lvl="1" algn="l" marL="228600" indent="-91440">
              <a:spcBef>
                <a:spcPts val="1200"/>
              </a:spcBef>
              <a:spcAft>
                <a:spcPts val="0"/>
              </a:spcAft>
              <a:buSzPct val="100000"/>
              <a:buFont typeface="Arial"/>
              <a:buChar char="•"/>
            </a:pPr>
            <a:r>
              <a:rPr b="1" i="0" sz="1300">
                <a:solidFill>
                  <a:srgbClr val="616161"/>
                </a:solidFill>
                <a:latin typeface="Proxima Nova"/>
              </a:rPr>
              <a:t>Future enhancements:</a:t>
            </a:r>
            <a:r>
              <a:rPr b="0" i="0" sz="1300">
                <a:solidFill>
                  <a:srgbClr val="616161"/>
                </a:solidFill>
                <a:latin typeface="Proxima Nova"/>
              </a:rPr>
              <a:t> Integrate customer-level personalization and incorporate real-time external signals.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d38ojz22.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Campaign Creators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Retail Sales Forecasting</a:t>
            </a:r>
          </a:p>
        </p:txBody>
      </p:sp>
      <p:sp>
        <p:nvSpPr>
          <p:cNvPr id="4" name="Subtitle 3"/>
          <p:cNvSpPr>
            <a:spLocks noGrp="1"/>
          </p:cNvSpPr>
          <p:nvPr>
            <p:ph type="subTitle" idx="13"/>
          </p:nvPr>
        </p:nvSpPr>
        <p:spPr/>
        <p:txBody>
          <a:bodyPr>
            <a:normAutofit/>
          </a:bodyPr>
          <a:lstStyle/>
          <a:p>
            <a:r>
              <a:t>An AI-Driven Approach to Predicting Retail Trends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55210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Critical for inventory optimization:</a:t>
            </a:r>
            <a:r>
              <a:rPr b="0" i="0" sz="1300">
                <a:solidFill>
                  <a:srgbClr val="616161"/>
                </a:solidFill>
                <a:latin typeface="Proxima Nova"/>
              </a:rPr>
              <a:t> Retail sales forecasting allows for better inventory planning, reducing both overstock and stockouts.</a:t>
            </a:r>
          </a:p>
          <a:p>
            <a:pPr lvl="1" algn="l" marL="228600" indent="-91440">
              <a:spcBef>
                <a:spcPts val="1200"/>
              </a:spcBef>
              <a:spcAft>
                <a:spcPts val="0"/>
              </a:spcAft>
              <a:buSzPct val="100000"/>
              <a:buFont typeface="Arial"/>
              <a:buChar char="•"/>
            </a:pPr>
            <a:r>
              <a:rPr b="1" i="0" sz="1300">
                <a:solidFill>
                  <a:srgbClr val="616161"/>
                </a:solidFill>
                <a:latin typeface="Proxima Nova"/>
              </a:rPr>
              <a:t>Enhances revenue predictability:</a:t>
            </a:r>
            <a:r>
              <a:rPr b="0" i="0" sz="1300">
                <a:solidFill>
                  <a:srgbClr val="616161"/>
                </a:solidFill>
                <a:latin typeface="Proxima Nova"/>
              </a:rPr>
              <a:t> Accurate forecasts help businesses align operations with expected demand, improving financial planning.</a:t>
            </a:r>
          </a:p>
          <a:p>
            <a:pPr lvl="1" algn="l" marL="228600" indent="-91440">
              <a:spcBef>
                <a:spcPts val="1200"/>
              </a:spcBef>
              <a:spcAft>
                <a:spcPts val="0"/>
              </a:spcAft>
              <a:buSzPct val="100000"/>
              <a:buFont typeface="Arial"/>
              <a:buChar char="•"/>
            </a:pPr>
            <a:r>
              <a:rPr b="1" i="0" sz="1300">
                <a:solidFill>
                  <a:srgbClr val="616161"/>
                </a:solidFill>
                <a:latin typeface="Proxima Nova"/>
              </a:rPr>
              <a:t>Objective of the project:</a:t>
            </a:r>
            <a:r>
              <a:rPr b="0" i="0" sz="1300">
                <a:solidFill>
                  <a:srgbClr val="616161"/>
                </a:solidFill>
                <a:latin typeface="Proxima Nova"/>
              </a:rPr>
              <a:t> To develop a machine learning model that accurately predicts future retail sales based on historical data and external variables.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image.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Morgan Housel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Business Problem Definition</a:t>
            </a:r>
          </a:p>
        </p:txBody>
      </p:sp>
      <p:sp>
        <p:nvSpPr>
          <p:cNvPr id="4" name="Subtitle 3"/>
          <p:cNvSpPr>
            <a:spLocks noGrp="1"/>
          </p:cNvSpPr>
          <p:nvPr>
            <p:ph type="subTitle" idx="13"/>
          </p:nvPr>
        </p:nvSpPr>
        <p:spPr/>
        <p:txBody>
          <a:bodyPr>
            <a:normAutofit/>
          </a:bodyPr>
          <a:lstStyle/>
          <a:p>
            <a:r>
              <a:t>Challenges in Predicting Retail Sales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image.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Demand variability</a:t>
            </a:r>
          </a:p>
          <a:p>
            <a:pPr algn="ctr">
              <a:spcAft>
                <a:spcPts val="1200"/>
              </a:spcAft>
            </a:pPr>
            <a:r>
              <a:rPr b="0" i="0" sz="1300">
                <a:solidFill>
                  <a:srgbClr val="616161"/>
                </a:solidFill>
                <a:latin typeface="Proxima Nova"/>
              </a:rPr>
              <a:t>Retail sales are influenced by seasonality, promotions, economic shifts, and consumer behavior changes.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image.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Inventory misalignment</a:t>
            </a:r>
          </a:p>
          <a:p>
            <a:pPr algn="ctr">
              <a:spcAft>
                <a:spcPts val="1200"/>
              </a:spcAft>
            </a:pPr>
            <a:r>
              <a:rPr b="0" i="0" sz="1300">
                <a:solidFill>
                  <a:srgbClr val="616161"/>
                </a:solidFill>
                <a:latin typeface="Proxima Nova"/>
              </a:rPr>
              <a:t>Inaccurate forecasts can result in stockouts or overstock, leading to lost sales or increased holding costs.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image.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Decision-making complexity</a:t>
            </a:r>
          </a:p>
          <a:p>
            <a:pPr algn="ctr">
              <a:spcAft>
                <a:spcPts val="1200"/>
              </a:spcAft>
            </a:pPr>
            <a:r>
              <a:rPr b="0" i="0" sz="1300">
                <a:solidFill>
                  <a:srgbClr val="616161"/>
                </a:solidFill>
                <a:latin typeface="Proxima Nova"/>
              </a:rPr>
              <a:t>Manual forecasting methods lack responsiveness to fast-changing market trends and large-scale data.</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Data Description</a:t>
            </a:r>
          </a:p>
        </p:txBody>
      </p:sp>
      <p:sp>
        <p:nvSpPr>
          <p:cNvPr id="4" name="Subtitle 3"/>
          <p:cNvSpPr>
            <a:spLocks noGrp="1"/>
          </p:cNvSpPr>
          <p:nvPr>
            <p:ph type="subTitle" idx="13"/>
          </p:nvPr>
        </p:nvSpPr>
        <p:spPr/>
        <p:txBody>
          <a:bodyPr>
            <a:normAutofit/>
          </a:bodyPr>
          <a:lstStyle/>
          <a:p>
            <a:r>
              <a:t>Retail Sales Forecasting Dataset Overview</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image.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Sales transaction history</a:t>
            </a:r>
          </a:p>
          <a:p>
            <a:pPr algn="ctr">
              <a:spcAft>
                <a:spcPts val="1200"/>
              </a:spcAft>
            </a:pPr>
            <a:r>
              <a:rPr b="0" i="0" sz="1300">
                <a:solidFill>
                  <a:srgbClr val="616161"/>
                </a:solidFill>
                <a:latin typeface="Proxima Nova"/>
              </a:rPr>
              <a:t>Includes date-wise transaction data across stores and items, forming the backbone of the model.</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image.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Temporal and promotional features</a:t>
            </a:r>
          </a:p>
          <a:p>
            <a:pPr algn="ctr">
              <a:spcAft>
                <a:spcPts val="1200"/>
              </a:spcAft>
            </a:pPr>
            <a:r>
              <a:rPr b="0" i="0" sz="1300">
                <a:solidFill>
                  <a:srgbClr val="616161"/>
                </a:solidFill>
                <a:latin typeface="Proxima Nova"/>
              </a:rPr>
              <a:t>Calendar variables, holidays, and promotional periods are key predictors of sales spikes or dips.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image.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External economic indicators</a:t>
            </a:r>
          </a:p>
          <a:p>
            <a:pPr algn="ctr">
              <a:spcAft>
                <a:spcPts val="1200"/>
              </a:spcAft>
            </a:pPr>
            <a:r>
              <a:rPr b="0" i="0" sz="1300">
                <a:solidFill>
                  <a:srgbClr val="616161"/>
                </a:solidFill>
                <a:latin typeface="Proxima Nova"/>
              </a:rPr>
              <a:t>Macro factors such as inflation, unemployment rates, and consumer confidence are included.</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Exploratory Data Analysis (EDA)</a:t>
            </a:r>
          </a:p>
        </p:txBody>
      </p:sp>
      <p:sp>
        <p:nvSpPr>
          <p:cNvPr id="4" name="Subtitle 3"/>
          <p:cNvSpPr>
            <a:spLocks noGrp="1"/>
          </p:cNvSpPr>
          <p:nvPr>
            <p:ph type="subTitle" idx="13"/>
          </p:nvPr>
        </p:nvSpPr>
        <p:spPr/>
        <p:txBody>
          <a:bodyPr>
            <a:normAutofit/>
          </a:bodyPr>
          <a:lstStyle/>
          <a:p>
            <a:r>
              <a:t>Insights into Retail Sales Behavior</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28600" y="1508670"/>
            <a:ext cx="4190999" cy="234642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Seasonality patterns:</a:t>
            </a:r>
            <a:r>
              <a:rPr b="0" i="0" sz="1300">
                <a:solidFill>
                  <a:srgbClr val="616161"/>
                </a:solidFill>
                <a:latin typeface="Proxima Nova"/>
              </a:rPr>
              <a:t> Sales peak around holidays and weekends, with December consistently showing the highest volumes.</a:t>
            </a:r>
          </a:p>
          <a:p>
            <a:pPr lvl="1" algn="l" marL="228600" indent="-91440">
              <a:spcBef>
                <a:spcPts val="1200"/>
              </a:spcBef>
              <a:spcAft>
                <a:spcPts val="0"/>
              </a:spcAft>
              <a:buSzPct val="100000"/>
              <a:buFont typeface="Arial"/>
              <a:buChar char="•"/>
            </a:pPr>
            <a:r>
              <a:rPr b="1" i="0" sz="1300">
                <a:solidFill>
                  <a:srgbClr val="616161"/>
                </a:solidFill>
                <a:latin typeface="Proxima Nova"/>
              </a:rPr>
              <a:t>Promotional impacts:</a:t>
            </a:r>
            <a:r>
              <a:rPr b="0" i="0" sz="1300">
                <a:solidFill>
                  <a:srgbClr val="616161"/>
                </a:solidFill>
                <a:latin typeface="Proxima Nova"/>
              </a:rPr>
              <a:t> Discounts and campaigns significantly elevate short-term sales, often by 20-40%.</a:t>
            </a:r>
          </a:p>
          <a:p>
            <a:pPr lvl="1" algn="l" marL="228600" indent="-91440">
              <a:spcBef>
                <a:spcPts val="1200"/>
              </a:spcBef>
              <a:spcAft>
                <a:spcPts val="0"/>
              </a:spcAft>
              <a:buSzPct val="100000"/>
              <a:buFont typeface="Arial"/>
              <a:buChar char="•"/>
            </a:pPr>
            <a:r>
              <a:rPr b="1" i="0" sz="1300">
                <a:solidFill>
                  <a:srgbClr val="616161"/>
                </a:solidFill>
                <a:latin typeface="Proxima Nova"/>
              </a:rPr>
              <a:t>Store/item variability:</a:t>
            </a:r>
            <a:r>
              <a:rPr b="0" i="0" sz="1300">
                <a:solidFill>
                  <a:srgbClr val="616161"/>
                </a:solidFill>
                <a:latin typeface="Proxima Nova"/>
              </a:rPr>
              <a:t> Significant variation in baseline sales across store locations and product categories.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4724400" y="1508670"/>
            <a:ext cx="4190999" cy="2362200"/>
          </a:xfrm>
          <a:prstGeom prst="rect">
            <a:avLst/>
          </a:prstGeom>
          <a:noFill/>
          <a:ln>
            <a:noFill/>
          </a:ln>
        </p:spPr>
        <p:txBody>
          <a:bodyPr wrap="square" bIns="0" lIns="0" rIns="0" tIns="0" anchor="t">
            <a:spAutoFit/>
          </a:bodyPr>
          <a:lstStyle/>
          <a:p>
            <a:pPr algn="l"/>
          </a:p>
        </p:txBody>
      </p:sp>
      <p:pic>
        <p:nvPicPr>
          <p:cNvPr id="12" name="Picture 11" descr="tmpi9oju68_.png"/>
          <p:cNvPicPr>
            <a:picLocks noChangeAspect="1"/>
          </p:cNvPicPr>
          <p:nvPr/>
        </p:nvPicPr>
        <p:blipFill>
          <a:blip r:embed="rId2"/>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TextBox 13"/>
          <p:cNvSpPr txBox="1"/>
          <p:nvPr/>
        </p:nvSpPr>
        <p:spPr>
          <a:xfrm>
            <a:off x="4724400" y="3947070"/>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Adrien WIESENBACH on Unsplash</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Model Selection</a:t>
            </a:r>
          </a:p>
        </p:txBody>
      </p:sp>
      <p:sp>
        <p:nvSpPr>
          <p:cNvPr id="4" name="Subtitle 3"/>
          <p:cNvSpPr>
            <a:spLocks noGrp="1"/>
          </p:cNvSpPr>
          <p:nvPr>
            <p:ph type="subTitle" idx="13"/>
          </p:nvPr>
        </p:nvSpPr>
        <p:spPr/>
        <p:txBody>
          <a:bodyPr>
            <a:normAutofit/>
          </a:bodyPr>
          <a:lstStyle/>
          <a:p>
            <a:r>
              <a:t>Choosing the Right Algorithm for Retail Sales Forecasting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13new2gf.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Baseline models evaluated</a:t>
            </a:r>
          </a:p>
          <a:p>
            <a:pPr algn="ctr">
              <a:spcAft>
                <a:spcPts val="1200"/>
              </a:spcAft>
            </a:pPr>
            <a:r>
              <a:rPr b="0" i="0" sz="1300">
                <a:solidFill>
                  <a:srgbClr val="616161"/>
                </a:solidFill>
                <a:latin typeface="Proxima Nova"/>
              </a:rPr>
              <a:t>Linear regression, moving average, and ARIMA tested for initial benchmarks.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1gwr6xli.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Advanced ML approaches</a:t>
            </a:r>
          </a:p>
          <a:p>
            <a:pPr algn="ctr">
              <a:spcAft>
                <a:spcPts val="1200"/>
              </a:spcAft>
            </a:pPr>
            <a:r>
              <a:rPr b="0" i="0" sz="1300">
                <a:solidFill>
                  <a:srgbClr val="616161"/>
                </a:solidFill>
                <a:latin typeface="Proxima Nova"/>
              </a:rPr>
              <a:t>Gradient Boosting Machines (XGBoost), Random Forests, and LSTMs applied for improved accuracy.</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qdo20yqp.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Final model chosen</a:t>
            </a:r>
          </a:p>
          <a:p>
            <a:pPr algn="ctr">
              <a:spcAft>
                <a:spcPts val="1200"/>
              </a:spcAft>
            </a:pPr>
            <a:r>
              <a:rPr b="0" i="0" sz="1300">
                <a:solidFill>
                  <a:srgbClr val="616161"/>
                </a:solidFill>
                <a:latin typeface="Proxima Nova"/>
              </a:rPr>
              <a:t>XGBoost selected based on superior RMSE and interpretability across validation sets.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Model Evaluation</a:t>
            </a:r>
          </a:p>
        </p:txBody>
      </p:sp>
      <p:sp>
        <p:nvSpPr>
          <p:cNvPr id="4" name="Subtitle 3"/>
          <p:cNvSpPr>
            <a:spLocks noGrp="1"/>
          </p:cNvSpPr>
          <p:nvPr>
            <p:ph type="subTitle" idx="13"/>
          </p:nvPr>
        </p:nvSpPr>
        <p:spPr/>
        <p:txBody>
          <a:bodyPr>
            <a:normAutofit/>
          </a:bodyPr>
          <a:lstStyle/>
          <a:p>
            <a:r>
              <a:t>Performance Metrics and Benchmarking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422350" y="1508670"/>
            <a:ext cx="304800" cy="304800"/>
          </a:xfrm>
          <a:prstGeom prst="rect">
            <a:avLst/>
          </a:prstGeom>
          <a:noFill/>
          <a:ln>
            <a:noFill/>
          </a:ln>
        </p:spPr>
        <p:txBody>
          <a:bodyPr wrap="square" bIns="0" lIns="0" rIns="0" tIns="0" anchor="t">
            <a:spAutoFit/>
          </a:bodyPr>
          <a:lstStyle/>
          <a:p>
            <a:pPr algn="ctr"/>
          </a:p>
        </p:txBody>
      </p:sp>
      <p:pic>
        <p:nvPicPr>
          <p:cNvPr id="12" name="Picture 11" descr="tmp61kq0h_e.png"/>
          <p:cNvPicPr>
            <a:picLocks noChangeAspect="1"/>
          </p:cNvPicPr>
          <p:nvPr/>
        </p:nvPicPr>
        <p:blipFill>
          <a:blip r:embed="rId2"/>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Root Mean Square Error (RMSE)</a:t>
            </a:r>
          </a:p>
          <a:p>
            <a:pPr algn="ctr">
              <a:spcAft>
                <a:spcPts val="1200"/>
              </a:spcAft>
            </a:pPr>
            <a:r>
              <a:rPr b="0" i="0" sz="1300">
                <a:solidFill>
                  <a:srgbClr val="616161"/>
                </a:solidFill>
                <a:latin typeface="Proxima Nova"/>
              </a:rPr>
              <a:t>Achieved RMSE of 0.61 on test data, outperforming all baseline models by over 30%.</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4419451" y="1508670"/>
            <a:ext cx="304800" cy="304800"/>
          </a:xfrm>
          <a:prstGeom prst="rect">
            <a:avLst/>
          </a:prstGeom>
          <a:noFill/>
          <a:ln>
            <a:noFill/>
          </a:ln>
        </p:spPr>
        <p:txBody>
          <a:bodyPr wrap="square" bIns="0" lIns="0" rIns="0" tIns="0" anchor="t">
            <a:spAutoFit/>
          </a:bodyPr>
          <a:lstStyle/>
          <a:p>
            <a:pPr algn="ctr"/>
          </a:p>
        </p:txBody>
      </p:sp>
      <p:pic>
        <p:nvPicPr>
          <p:cNvPr id="17" name="Picture 16" descr="tmpxs2521d1.png"/>
          <p:cNvPicPr>
            <a:picLocks noChangeAspect="1"/>
          </p:cNvPicPr>
          <p:nvPr/>
        </p:nvPicPr>
        <p:blipFill>
          <a:blip r:embed="rId3"/>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Cross-validation scores</a:t>
            </a:r>
          </a:p>
          <a:p>
            <a:pPr algn="ctr">
              <a:spcAft>
                <a:spcPts val="1200"/>
              </a:spcAft>
            </a:pPr>
            <a:r>
              <a:rPr b="0" i="0" sz="1300">
                <a:solidFill>
                  <a:srgbClr val="616161"/>
                </a:solidFill>
                <a:latin typeface="Proxima Nova"/>
              </a:rPr>
              <a:t>Consistent accuracy across different time segments and geographic regions.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7416700" y="1508670"/>
            <a:ext cx="304800" cy="304800"/>
          </a:xfrm>
          <a:prstGeom prst="rect">
            <a:avLst/>
          </a:prstGeom>
          <a:noFill/>
          <a:ln>
            <a:noFill/>
          </a:ln>
        </p:spPr>
        <p:txBody>
          <a:bodyPr wrap="square" bIns="0" lIns="0" rIns="0" tIns="0" anchor="t">
            <a:spAutoFit/>
          </a:bodyPr>
          <a:lstStyle/>
          <a:p>
            <a:pPr algn="ctr"/>
          </a:p>
        </p:txBody>
      </p:sp>
      <p:pic>
        <p:nvPicPr>
          <p:cNvPr id="22" name="Picture 21" descr="tmp2k1ymjr4.png"/>
          <p:cNvPicPr>
            <a:picLocks noChangeAspect="1"/>
          </p:cNvPicPr>
          <p:nvPr/>
        </p:nvPicPr>
        <p:blipFill>
          <a:blip r:embed="rId4"/>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bIns="0" lIns="0" rIns="0" tIns="0" anchor="t">
            <a:spAutoFit/>
          </a:bodyPr>
          <a:lstStyle/>
          <a:p>
            <a:pPr algn="ctr"/>
            <a:r>
              <a:rPr b="1" i="0" sz="1300">
                <a:solidFill>
                  <a:srgbClr val="616161"/>
                </a:solidFill>
                <a:latin typeface="Proxima Nova"/>
              </a:rPr>
              <a:t>Business relevance</a:t>
            </a:r>
          </a:p>
          <a:p>
            <a:pPr algn="ctr">
              <a:spcAft>
                <a:spcPts val="1200"/>
              </a:spcAft>
            </a:pPr>
            <a:r>
              <a:rPr b="0" i="0" sz="1300">
                <a:solidFill>
                  <a:srgbClr val="616161"/>
                </a:solidFill>
                <a:latin typeface="Proxima Nova"/>
              </a:rPr>
              <a:t>High interpretability enables easy integration into business decision workflows.</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Words>
  <Application>Microsoft Macintosh PowerPoint</Application>
  <PresentationFormat>On-screen Show (16:9)</PresentationFormat>
  <Paragraphs>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Proxima Nova</vt:lpstr>
      <vt:lpstr>Spearmint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Lightstone GmbH</cp:lastModifiedBy>
  <cp:revision>3</cp:revision>
  <dcterms:modified xsi:type="dcterms:W3CDTF">2024-08-19T12:09:31Z</dcterms:modified>
</cp:coreProperties>
</file>